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16534-71EB-424A-A218-AB485ED31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E854D8-EA09-49BF-89C2-0EC525424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8E1DC-8E94-49FB-BBF2-538F90B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1AF6CC-AE27-4940-936B-C72ACB06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AEFE2C-E802-4BD5-995B-DBB9E0A1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99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9E61B-6843-4B3A-A7A7-FC8CC618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3C098D-1AE0-474B-8D6D-1186501CD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1201FE-3654-45B6-834E-ED29FC20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055869-77B6-49AB-A789-6EFEB1F6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5D9914-05A2-4640-9D81-46D0D89A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20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34B9B1B-06F1-4AD6-A0A3-F6493AE48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82C452-51F1-47A8-B40A-50FF624B8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31D92-3B04-44AB-A450-1C7BF984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097CB8-F97D-42FC-99B1-79B2432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8B8547-F60F-4BE1-8F2D-9EE6BB51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86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EDFA6-3AE5-4415-94D8-B1FA6DD6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D11798-B037-4795-8F1E-1BCB2E328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B1B99-F46F-4C34-B25D-3DFC5300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D7017-8F0E-4EA7-899D-A7ECEB33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852013-DFD2-4975-BC79-96CC56E8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68067-9F63-4402-9A76-CCD9CD4B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0036BA-FB7B-4568-B3F1-D6662601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1ACC5B-6519-4A78-82F1-8A3E6081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672F10-86B5-4976-9B40-E0356397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AD4336-D67C-4552-B403-3D3375DC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46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A76B8-5FCC-41EF-8A9C-D31FD7A9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02D01-88D7-4682-AB43-082198F4F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0A2C66-D3A2-4391-A362-AB516C67E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5FE6AE-8288-48E8-8747-8388894C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9976D5-433F-4161-A6ED-1A613E35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BB0F06-698E-4B54-B22D-E178A9D9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9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3672E-AC95-479C-B422-F07E1426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4AB238-C122-4633-8A5D-1ADC2D28B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DBF565-E03F-4D28-811B-D77914FE2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C1E383-3DFF-4C14-9AEB-B0E23B588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43816F-8FC0-4190-9E6F-11B36DADA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ADEC6E-26C9-4766-9ED9-65111BEF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342839B-FCC5-4D1D-9867-AFEA0436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C539AF-FFE1-40E1-9ADA-76708BF5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1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5AFFC-A6D6-4B52-BC6A-DD746F6F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0E3BB5-87F2-4CAF-9298-381CB707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C57847-60DF-4CEB-B0ED-695CFE3B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11D085-5C01-4F65-B264-E9A6FF37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46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CB03D1-F3B5-443A-B755-FF172DA7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D30CD-612E-424A-9B0B-2F7ACF4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D882D-FBFF-4145-8EF5-DD8ED82F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6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80590-A5B5-409F-B76E-4B25CBC3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11CFA7-7427-41B6-A69F-6567CA480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B04F3A-6251-496C-8FCE-35DB58B8D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733837-D75A-4EBC-AB0E-B6B06ADE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C833BB-AFF5-47EC-AE93-255D39C0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9B2FC5-2216-41B7-8CD6-31CE471F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7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EA16D9-5503-41A0-8CF9-71DE23CE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FFA7E7-F155-437D-936B-CCBDC1E90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F2726F-CDA7-4821-8460-C9D1BFDB9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067749-9547-4BA6-84D3-C7A8D7AE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7C3B4B-BD09-443B-95F4-810BCFEB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F28A5-8E8C-4BEF-BF08-B24095D4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9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341563-6937-498F-903F-5C71FB6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C677F7-8758-4BDF-A3F6-C10D3AAC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9CCF0E-F49A-4F0F-935A-F8C361728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C1DA4-5926-463C-9DF2-000C049A191A}" type="datetimeFigureOut">
              <a:rPr lang="en-GB" smtClean="0"/>
              <a:t>05/09/2020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C190-4A0D-40F7-86AC-947CC464D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0ECCF-9C1E-44DE-941A-64DF73ECD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93897-184E-4BE6-AAA8-4D6622628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7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FFA7B-412D-48D0-9930-D66ED031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51" y="509876"/>
            <a:ext cx="3926754" cy="339710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Ώρα για παιγνίδι…</a:t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Βρες τη σωστή απάντηση</a:t>
            </a:r>
            <a:endParaRPr lang="en-GB" sz="4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E8F9550-EF39-4C23-A03F-DD0E55CCAE3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FFA5EC-8855-49AB-8FB5-84494E6EA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72" y="2110077"/>
            <a:ext cx="3932237" cy="3811588"/>
          </a:xfrm>
        </p:spPr>
        <p:txBody>
          <a:bodyPr>
            <a:normAutofit/>
          </a:bodyPr>
          <a:lstStyle/>
          <a:p>
            <a:pPr algn="ctr"/>
            <a:endParaRPr lang="el-GR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Συγγραφέας:</a:t>
            </a:r>
          </a:p>
          <a:p>
            <a:pPr algn="ctr"/>
            <a:r>
              <a:rPr lang="el-GR" sz="2400" dirty="0"/>
              <a:t>Δήμητρα Χαραλάμπους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8A6420-B68A-4CB9-A096-89E1EDD4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05" y="517815"/>
            <a:ext cx="7723660" cy="534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34B22C-2FDC-4BC2-84EB-2A2DD56F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9. Η Μικρή Βενετία βρίσκεται: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5B74D2-B3C5-4BC6-B7B3-B34D2DB9B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Στην Ίο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Στην Κω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Στη Βενετία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Στη Μύκονο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209005" y="4689566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6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38DB0C9-994A-41A3-B13A-E4832399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>10. Στην πιο κάτω εικόνα η Σοφία και η μαμά της βρίσκονται: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5A895FB-B013-48B6-ABAC-43C8E5774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AEDBD10-B00C-4AEE-BAA9-E1A876DC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3"/>
            <a:ext cx="5157787" cy="36845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α) Σε μια παραλία στη Σύμη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Στην πισίνα του πλοίου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Σε μια παραλία στον </a:t>
            </a:r>
            <a:r>
              <a:rPr lang="el-GR" dirty="0" err="1"/>
              <a:t>Μυλοπότα</a:t>
            </a:r>
            <a:r>
              <a:rPr lang="el-GR" dirty="0"/>
              <a:t> της Ίου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Σε μια ερημική παραλία με βοτσαλάκια</a:t>
            </a:r>
            <a:endParaRPr lang="en-GB" dirty="0"/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6D98B9D-6C28-416B-AC10-AF1AFED4C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F0D258B8-8F65-4965-B666-13B9A8258FDE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64" y="1690689"/>
            <a:ext cx="3962400" cy="449897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57577" y="3940175"/>
            <a:ext cx="5539997" cy="11751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2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8C31B-C203-4DA5-A7B0-AD269A03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91"/>
            <a:ext cx="10515600" cy="1515197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/>
            </a:r>
            <a:br>
              <a:rPr lang="el-GR" dirty="0">
                <a:solidFill>
                  <a:srgbClr val="0070C0"/>
                </a:solidFill>
              </a:rPr>
            </a:br>
            <a:r>
              <a:rPr lang="el-GR" dirty="0">
                <a:solidFill>
                  <a:srgbClr val="0070C0"/>
                </a:solidFill>
              </a:rPr>
              <a:t>11. Ο κ. Άρης και ο Κώστας που συναντήθηκαν τυχαία στο πλοίο ήταν: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1D2626-5D6E-4469-B9A7-F10581BC9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Συμφοιτητές στο Πανεπιστήμιο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Φίλοι από το δημοτικό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Συμμαθητές στο γυμνάσιο και στο λύκειο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Συνάδελφοι σε προηγούμενη δουλειά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31073" y="3618411"/>
            <a:ext cx="7236823" cy="10058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068E5-8ED1-4EE4-9903-0F7C0028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327"/>
            <a:ext cx="10515600" cy="1404361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/>
            </a:r>
            <a:br>
              <a:rPr lang="el-GR" dirty="0">
                <a:solidFill>
                  <a:srgbClr val="0070C0"/>
                </a:solidFill>
              </a:rPr>
            </a:br>
            <a:r>
              <a:rPr lang="el-GR" dirty="0">
                <a:solidFill>
                  <a:srgbClr val="0070C0"/>
                </a:solidFill>
              </a:rPr>
              <a:t>12.  Η τόμπολα που διοργανώθηκε στο πλοίο είχε φιλανθρωπικό χαρακτήρα: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B61F0-4625-424C-BFF7-C354AD757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ΛΑΘΟΣ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β) ΣΩΣΤΟ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69817" y="2664823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03DD995-B7E8-4068-B195-D19B6D69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1191491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/>
            </a:r>
            <a:br>
              <a:rPr lang="el-GR" dirty="0">
                <a:solidFill>
                  <a:srgbClr val="0070C0"/>
                </a:solidFill>
              </a:rPr>
            </a:br>
            <a:r>
              <a:rPr lang="el-GR" dirty="0">
                <a:solidFill>
                  <a:srgbClr val="0070C0"/>
                </a:solidFill>
              </a:rPr>
              <a:t>13. Ποιο απόσπασμα του βιβλίου ταιριάζει με την πιο κάτω εικόνα;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24BC1D2-E8D0-4DAE-B3E8-1D3A4E7B2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4764"/>
            <a:ext cx="5181600" cy="51215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α) «Μέχρι να φτάσουν στη Ρόδο, το ποσό που είχε μαζευτεί ήταν πενταψήφιο και αρκετά μεγάλο, ώστε να κάνει πολλά μουτράκια να λάμψουν αισιόδοξα».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β) «Το κοινό χειροκρότησε θερμά και το 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παιχνίδι ξεκίνησε. Τι κι αν τα κέρδη δεν 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κατέληγαν σε κάποιον από τους παίχτες;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Η αγωνία ήταν μεγάλη και ο ενθουσιασμός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ασυγκράτητος».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γ)  «Ο Γιάννης περίμενε υπομονετικά στη 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σειρά και, δίνοντας στην ταμία τέσσερα 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σημαδεμένα χαρτονομίσματα, αγόρασε </a:t>
            </a:r>
            <a:endParaRPr lang="en-GB" sz="8000" dirty="0"/>
          </a:p>
          <a:p>
            <a:pPr marL="0" indent="0">
              <a:lnSpc>
                <a:spcPct val="120000"/>
              </a:lnSpc>
              <a:buNone/>
            </a:pPr>
            <a:r>
              <a:rPr lang="el-GR" sz="8000" dirty="0"/>
              <a:t>τέσσερις κάρτες».</a:t>
            </a:r>
            <a:endParaRPr lang="en-GB" sz="8000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966789E-122E-4DEF-BE6F-619C6B7C381F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3"/>
          <a:stretch/>
        </p:blipFill>
        <p:spPr bwMode="auto">
          <a:xfrm>
            <a:off x="7011891" y="1625600"/>
            <a:ext cx="3502218" cy="4551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496387" y="4898572"/>
            <a:ext cx="5133703" cy="195942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0BAA5-1DD2-4AB7-83D2-2148889F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91"/>
            <a:ext cx="10515600" cy="1579418"/>
          </a:xfrm>
        </p:spPr>
        <p:txBody>
          <a:bodyPr>
            <a:normAutofit fontScale="90000"/>
          </a:bodyPr>
          <a:lstStyle/>
          <a:p>
            <a:r>
              <a:rPr lang="el-GR" sz="3900" dirty="0">
                <a:solidFill>
                  <a:srgbClr val="0070C0"/>
                </a:solidFill>
              </a:rPr>
              <a:t/>
            </a:r>
            <a:br>
              <a:rPr lang="el-GR" sz="3900" dirty="0">
                <a:solidFill>
                  <a:srgbClr val="0070C0"/>
                </a:solidFill>
              </a:rPr>
            </a:br>
            <a:r>
              <a:rPr lang="el-GR" sz="3900" dirty="0">
                <a:solidFill>
                  <a:srgbClr val="0070C0"/>
                </a:solidFill>
              </a:rPr>
              <a:t>14. Τα πιο κάτω γεγονότα εξελίσσονται στο κεφάλαιο 5. Βάλτε τα στη σωστή σειρά σημειώνοντας τα αντίστοιχα γράμματα στο κουτί που ακολουθεί: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2EE6D0-1BD3-4C12-89E8-615254E69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68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dirty="0"/>
              <a:t>α) Ο Κώστας φύλαξε στο χρηματοκιβώτιο τα λεφτά που είχαν μαζευτεί στην τόμπολα. </a:t>
            </a:r>
            <a:endParaRPr lang="en-GB" dirty="0"/>
          </a:p>
          <a:p>
            <a:pPr marL="0" indent="0">
              <a:buNone/>
            </a:pPr>
            <a:r>
              <a:rPr lang="el-GR" dirty="0"/>
              <a:t>β) Το τακουνάκι της κυρίας πιάστηκε στο χαλί και ο Άρης τη βοήθησε να το απελευθερώσει.</a:t>
            </a:r>
            <a:endParaRPr lang="en-GB" dirty="0"/>
          </a:p>
          <a:p>
            <a:pPr marL="0" indent="0">
              <a:buNone/>
            </a:pPr>
            <a:r>
              <a:rPr lang="el-GR" dirty="0"/>
              <a:t>γ) Ο Κώστας βοήθησε την ηλικιωμένη κυρία να φτάσει στο κατάστρωμα αποβίβασης και να βγει στη στεριά.</a:t>
            </a:r>
            <a:endParaRPr lang="en-GB" dirty="0"/>
          </a:p>
          <a:p>
            <a:pPr marL="0" indent="0">
              <a:buNone/>
            </a:pPr>
            <a:r>
              <a:rPr lang="el-GR" dirty="0"/>
              <a:t>δ) Ο Κώστας βρίσκει στο τελευταίο κατάστρωμα του πλοίου μια επιβάτιδα που έχει χαθεί.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20E3B0-4A67-41E3-B2E3-1AEEDA2DF579}"/>
              </a:ext>
            </a:extLst>
          </p:cNvPr>
          <p:cNvSpPr/>
          <p:nvPr/>
        </p:nvSpPr>
        <p:spPr>
          <a:xfrm>
            <a:off x="1311564" y="5532582"/>
            <a:ext cx="9384145" cy="9790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		α		β		γ</a:t>
            </a:r>
            <a:endParaRPr lang="en-GB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3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7C964-4678-413C-85FF-E3257A56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l-GR" dirty="0">
                <a:solidFill>
                  <a:srgbClr val="0070C0"/>
                </a:solidFill>
              </a:rPr>
              <a:t>15. Η οικογένεια Παπαδιαμαντοπούλου επισκεπτόταν τη Σύμη για πρώτη φορά: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4293D7-F499-4873-825C-BB6CF5648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ΛΑΘΟΣ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ΣΩΣΤΟ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ΔΕΝ ΓΝΩΡΙΖΟΥΜΕ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18011" y="2677886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6B68A-2124-4209-B1B7-887196A0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619"/>
            <a:ext cx="10515600" cy="143207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/>
            </a:r>
            <a:br>
              <a:rPr lang="el-GR" dirty="0">
                <a:solidFill>
                  <a:srgbClr val="0070C0"/>
                </a:solidFill>
              </a:rPr>
            </a:br>
            <a:r>
              <a:rPr lang="el-GR" dirty="0">
                <a:solidFill>
                  <a:srgbClr val="0070C0"/>
                </a:solidFill>
              </a:rPr>
              <a:t>16. Στο μαγαζί στη Σύμη ο Γιάννης είδε κάτι τρομερά παράξενο: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21A3B-3CBA-4B85-B616-942FCB604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Η κ. </a:t>
            </a:r>
            <a:r>
              <a:rPr lang="el-GR" dirty="0" err="1"/>
              <a:t>Ζωζώ</a:t>
            </a:r>
            <a:r>
              <a:rPr lang="el-GR" dirty="0"/>
              <a:t> ήθελε να αγοράσει οπωσδήποτε ένα φουλάρι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Ο κ. Αποστόλης ήθελε να αγοράσει σφουγγάρια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Ο κ. Αποστόλης πλήρωσε με το σημαδεμένο χαρτονόμισμα του Γιάννη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Η κ. </a:t>
            </a:r>
            <a:r>
              <a:rPr lang="el-GR" dirty="0" err="1"/>
              <a:t>Ζωζώ</a:t>
            </a:r>
            <a:r>
              <a:rPr lang="el-GR" dirty="0"/>
              <a:t> βιαζόταν να γυρίσει στο πλοίο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352697" y="3644537"/>
            <a:ext cx="10476412" cy="150222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F16AC9-CD64-457A-AEEE-A73E6DC4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17. Οι πρώτες υποψίες για την κλοπή των χρημάτων της τόμπολας βαραίνουν: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ADBF00-75BC-46EC-BC44-1EF55D511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Τον Γιάννη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Το ηλικιωμένο ζευγάρι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Τον καπετάνιο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Τον Κώστα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326572" y="4689567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C77A5BD-C00C-45D4-BF96-5814B54F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l-GR" dirty="0">
                <a:solidFill>
                  <a:srgbClr val="0070C0"/>
                </a:solidFill>
              </a:rPr>
              <a:t/>
            </a:r>
            <a:br>
              <a:rPr lang="el-GR" dirty="0">
                <a:solidFill>
                  <a:srgbClr val="0070C0"/>
                </a:solidFill>
              </a:rPr>
            </a:br>
            <a:r>
              <a:rPr lang="el-GR" dirty="0">
                <a:solidFill>
                  <a:srgbClr val="0070C0"/>
                </a:solidFill>
              </a:rPr>
              <a:t>18. Το μήνυμα που φαίνεται στην πιο κάτω εικόνα το άφησαν τα παιδιά: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3F794B5-F1D9-45A2-BBCA-6D8EDEE50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Στη ρεσεψιόν για να παραδοθεί στον καπετάνιο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β) Στους γονείς τους για να τους δείξουν πως ήξεραν τους ενόχους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γ) Στον Κώστα για να τον αιφνιδιάσουν</a:t>
            </a:r>
            <a:endParaRPr lang="en-GB" dirty="0"/>
          </a:p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94E25BF-AEDE-403A-8CAD-B1BCB91DD193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/>
          <a:stretch/>
        </p:blipFill>
        <p:spPr bwMode="auto">
          <a:xfrm>
            <a:off x="7030649" y="1690688"/>
            <a:ext cx="3446229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522513" y="1690687"/>
            <a:ext cx="4859383" cy="12484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09A6CEB-1F77-438C-9099-92456DFE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1. Το βιβλίο «Μυστήριο στο Αιγαίο» είναι: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23DD1-0ED6-4564-95D2-51BD3CB7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7924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α) Παραμύθι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Διήγημα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Παιδικό μυθιστόρημα 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Άρθρο</a:t>
            </a:r>
            <a:endParaRPr lang="en-GB" dirty="0"/>
          </a:p>
          <a:p>
            <a:endParaRPr lang="en-GB" dirty="0"/>
          </a:p>
        </p:txBody>
      </p:sp>
      <p:sp>
        <p:nvSpPr>
          <p:cNvPr id="2" name="Oval 1"/>
          <p:cNvSpPr/>
          <p:nvPr/>
        </p:nvSpPr>
        <p:spPr>
          <a:xfrm>
            <a:off x="431074" y="3788229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3394D-0A8E-4DF7-8EB7-0E3B29E0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8" y="221673"/>
            <a:ext cx="10587182" cy="692728"/>
          </a:xfrm>
        </p:spPr>
        <p:txBody>
          <a:bodyPr>
            <a:noAutofit/>
          </a:bodyPr>
          <a:lstStyle/>
          <a:p>
            <a:r>
              <a:rPr lang="el-GR" sz="2400" dirty="0">
                <a:solidFill>
                  <a:srgbClr val="0070C0"/>
                </a:solidFill>
              </a:rPr>
              <a:t>19. Βάλε στη σωστή σειρά  τις πιο κάτω πληροφορίες που αφορούν το σχέδιο που κατέστρωσε ο Γιάννης για να ξεσκεπάσει τους ενόχους: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937B3C-1026-4B57-AE25-A273C3757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82" y="803564"/>
            <a:ext cx="10393218" cy="58327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/>
              <a:t>Η μύτη του μπαστουνιού πιάνεται στο σωσίβιο και το μπαστούνι ανοίγει στη μέση, αποκαλύπτοντας το πολύτιμο, κλεμμένο του περιεχόμενο!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Ο Γιάννης κατηγορεί τον κ. Αποστόλη ότι είχε στα χέρια του το σημαδεμένο χαρτονόμισμα κι εκείνος το αρνείται.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Σοφία ρωτά την κ. </a:t>
            </a:r>
            <a:r>
              <a:rPr lang="el-GR" dirty="0" err="1"/>
              <a:t>Ζωζώ</a:t>
            </a:r>
            <a:r>
              <a:rPr lang="el-GR" dirty="0"/>
              <a:t> αν έχασε κάποιο κόσμημα και αυτή το επιβεβαιώνει.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Ο καπετάνιος και ο Κώστας λαμβάνουν ένα ανησυχητικό μήνυμα και καταφτάνουν στο δωμάτιο της κ. </a:t>
            </a:r>
            <a:r>
              <a:rPr lang="el-GR" dirty="0" err="1"/>
              <a:t>Ζωζώς</a:t>
            </a:r>
            <a:r>
              <a:rPr lang="el-GR" dirty="0"/>
              <a:t> και του κ. Αποστόλη.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Από την ντουλάπα πέφτουν μερικά «ύποπτα» αντικείμενα: μια τσάντα θαλάσσης κι ένα ζευγάρι παπούτσια ολόιδια με αυτά που φορούσε η μυστηριώδης επιβάτιδα του 12</a:t>
            </a:r>
            <a:r>
              <a:rPr lang="el-GR" baseline="30000" dirty="0"/>
              <a:t>ου</a:t>
            </a:r>
            <a:r>
              <a:rPr lang="el-GR" dirty="0"/>
              <a:t> ορόφου το βράδυ που εξαφανίστηκαν τα χρήματα. Πέφτει κι ένα μπαστούνι.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τρικυμία χειροτερεύει κι ο κύριος Αποστόλης χάνει την ισορροπία του. Ο Γιάννης του πετά το μπαστούνι για να πιαστεί από αυτό.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θάλασσα αγριεύει και</a:t>
            </a:r>
            <a:r>
              <a:rPr lang="en-GB" dirty="0"/>
              <a:t>,</a:t>
            </a:r>
            <a:r>
              <a:rPr lang="el-GR" dirty="0"/>
              <a:t> στην προσπάθειά του να μην πέσει</a:t>
            </a:r>
            <a:r>
              <a:rPr lang="en-GB" dirty="0"/>
              <a:t>,</a:t>
            </a:r>
            <a:r>
              <a:rPr lang="el-GR" dirty="0"/>
              <a:t> ο Γιάννης ανοίγει κατά λάθος την ντουλάπα της καμπίνας.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F5B88767-7E81-4E58-9419-E1ADB6F21ACF}"/>
              </a:ext>
            </a:extLst>
          </p:cNvPr>
          <p:cNvSpPr txBox="1"/>
          <p:nvPr/>
        </p:nvSpPr>
        <p:spPr>
          <a:xfrm>
            <a:off x="258848" y="852055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C595614F-387E-4A29-AF5A-FC904341915E}"/>
              </a:ext>
            </a:extLst>
          </p:cNvPr>
          <p:cNvSpPr txBox="1"/>
          <p:nvPr/>
        </p:nvSpPr>
        <p:spPr>
          <a:xfrm>
            <a:off x="258847" y="1544783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B8AAE2F4-E76F-4EC5-8F7B-6851DF679A35}"/>
              </a:ext>
            </a:extLst>
          </p:cNvPr>
          <p:cNvSpPr txBox="1"/>
          <p:nvPr/>
        </p:nvSpPr>
        <p:spPr>
          <a:xfrm>
            <a:off x="277314" y="2363931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D34CC16A-D196-42AF-993B-9A97A05156CF}"/>
              </a:ext>
            </a:extLst>
          </p:cNvPr>
          <p:cNvSpPr txBox="1"/>
          <p:nvPr/>
        </p:nvSpPr>
        <p:spPr>
          <a:xfrm>
            <a:off x="258846" y="3127671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6CFD5076-996A-4EE1-909D-BBB3D438E75C}"/>
              </a:ext>
            </a:extLst>
          </p:cNvPr>
          <p:cNvSpPr txBox="1"/>
          <p:nvPr/>
        </p:nvSpPr>
        <p:spPr>
          <a:xfrm>
            <a:off x="277316" y="3965864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D220BDB7-4AAA-44D0-9B38-0A3FCCDF993A}"/>
              </a:ext>
            </a:extLst>
          </p:cNvPr>
          <p:cNvSpPr txBox="1"/>
          <p:nvPr/>
        </p:nvSpPr>
        <p:spPr>
          <a:xfrm>
            <a:off x="277315" y="4925293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C50FD167-A454-4E79-91B9-A3213277D783}"/>
              </a:ext>
            </a:extLst>
          </p:cNvPr>
          <p:cNvSpPr txBox="1"/>
          <p:nvPr/>
        </p:nvSpPr>
        <p:spPr>
          <a:xfrm>
            <a:off x="277314" y="5746173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61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3394D-0A8E-4DF7-8EB7-0E3B29E0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8" y="221673"/>
            <a:ext cx="10587182" cy="692728"/>
          </a:xfrm>
        </p:spPr>
        <p:txBody>
          <a:bodyPr>
            <a:noAutofit/>
          </a:bodyPr>
          <a:lstStyle/>
          <a:p>
            <a:r>
              <a:rPr lang="el-GR" sz="2400" dirty="0">
                <a:solidFill>
                  <a:srgbClr val="0070C0"/>
                </a:solidFill>
              </a:rPr>
              <a:t>19. Βάλε στη σωστή σειρά  τις πιο κάτω πληροφορίες που αφορούν το σχέδιο που κατέστρωσε ο Γιάννης για να ξεσκεπάσει τους ενόχους: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937B3C-1026-4B57-AE25-A273C3757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82" y="803564"/>
            <a:ext cx="10393218" cy="58327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/>
              <a:t>Η μύτη του μπαστουνιού πιάνεται στο σωσίβιο και το μπαστούνι ανοίγει στη μέση, αποκαλύπτοντας το πολύτιμο, κλεμμένο του περιεχόμενο!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Ο Γιάννης κατηγορεί τον κ. Αποστόλη ότι είχε στα χέρια του το σημαδεμένο χαρτονόμισμα κι εκείνος το αρνείται.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Σοφία ρωτά την κ. </a:t>
            </a:r>
            <a:r>
              <a:rPr lang="el-GR" dirty="0" err="1"/>
              <a:t>Ζωζώ</a:t>
            </a:r>
            <a:r>
              <a:rPr lang="el-GR" dirty="0"/>
              <a:t> αν έχασε κάποιο κόσμημα και αυτή το επιβεβαιώνει.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Ο καπετάνιος και ο Κώστας λαμβάνουν ένα ανησυχητικό μήνυμα και καταφτάνουν στο δωμάτιο της κ. </a:t>
            </a:r>
            <a:r>
              <a:rPr lang="el-GR" dirty="0" err="1"/>
              <a:t>Ζωζώς</a:t>
            </a:r>
            <a:r>
              <a:rPr lang="el-GR" dirty="0"/>
              <a:t> και του κ. Αποστόλη.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Από την ντουλάπα πέφτουν μερικά «ύποπτα» αντικείμενα: μια τσάντα θαλάσσης κι ένα ζευγάρι παπούτσια ολόιδια με αυτά που φορούσε η μυστηριώδης επιβάτιδα του 12</a:t>
            </a:r>
            <a:r>
              <a:rPr lang="el-GR" baseline="30000" dirty="0"/>
              <a:t>ου</a:t>
            </a:r>
            <a:r>
              <a:rPr lang="el-GR" dirty="0"/>
              <a:t> ορόφου το βράδυ που εξαφανίστηκαν τα χρήματα. Πέφτει κι ένα μπαστούνι.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τρικυμία χειροτερεύει κι ο κύριος Αποστόλης χάνει την ισορροπία του. Ο Γιάννης του πετά το μπαστούνι για να πιαστεί από αυτό.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θάλασσα αγριεύει και</a:t>
            </a:r>
            <a:r>
              <a:rPr lang="en-GB" dirty="0"/>
              <a:t>,</a:t>
            </a:r>
            <a:r>
              <a:rPr lang="el-GR" dirty="0"/>
              <a:t> στην προσπάθειά του να μην πέσει</a:t>
            </a:r>
            <a:r>
              <a:rPr lang="en-GB" dirty="0"/>
              <a:t>,</a:t>
            </a:r>
            <a:r>
              <a:rPr lang="el-GR" dirty="0"/>
              <a:t> ο Γιάννης ανοίγει κατά λάθος την ντουλάπα της καμπίνας.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F5B88767-7E81-4E58-9419-E1ADB6F21ACF}"/>
              </a:ext>
            </a:extLst>
          </p:cNvPr>
          <p:cNvSpPr txBox="1"/>
          <p:nvPr/>
        </p:nvSpPr>
        <p:spPr>
          <a:xfrm>
            <a:off x="258848" y="852055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C595614F-387E-4A29-AF5A-FC904341915E}"/>
              </a:ext>
            </a:extLst>
          </p:cNvPr>
          <p:cNvSpPr txBox="1"/>
          <p:nvPr/>
        </p:nvSpPr>
        <p:spPr>
          <a:xfrm>
            <a:off x="258847" y="1544783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B8AAE2F4-E76F-4EC5-8F7B-6851DF679A35}"/>
              </a:ext>
            </a:extLst>
          </p:cNvPr>
          <p:cNvSpPr txBox="1"/>
          <p:nvPr/>
        </p:nvSpPr>
        <p:spPr>
          <a:xfrm>
            <a:off x="258958" y="2365668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D34CC16A-D196-42AF-993B-9A97A05156CF}"/>
              </a:ext>
            </a:extLst>
          </p:cNvPr>
          <p:cNvSpPr txBox="1"/>
          <p:nvPr/>
        </p:nvSpPr>
        <p:spPr>
          <a:xfrm>
            <a:off x="258846" y="3127671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6CFD5076-996A-4EE1-909D-BBB3D438E75C}"/>
              </a:ext>
            </a:extLst>
          </p:cNvPr>
          <p:cNvSpPr txBox="1"/>
          <p:nvPr/>
        </p:nvSpPr>
        <p:spPr>
          <a:xfrm>
            <a:off x="277316" y="3965864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D220BDB7-4AAA-44D0-9B38-0A3FCCDF993A}"/>
              </a:ext>
            </a:extLst>
          </p:cNvPr>
          <p:cNvSpPr txBox="1"/>
          <p:nvPr/>
        </p:nvSpPr>
        <p:spPr>
          <a:xfrm>
            <a:off x="258845" y="4925293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C50FD167-A454-4E79-91B9-A3213277D783}"/>
              </a:ext>
            </a:extLst>
          </p:cNvPr>
          <p:cNvSpPr txBox="1"/>
          <p:nvPr/>
        </p:nvSpPr>
        <p:spPr>
          <a:xfrm>
            <a:off x="277315" y="5763486"/>
            <a:ext cx="507769" cy="3948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9AD7159-908E-4269-9F2F-CC854D4C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l-GR" sz="3000" dirty="0">
                <a:solidFill>
                  <a:srgbClr val="0070C0"/>
                </a:solidFill>
              </a:rPr>
              <a:t>20. Στην πιο κάτω εικόνα ο καπετάνιος παραδίδει στον Γιάννη ένα δώρο. Τι είναι;</a:t>
            </a:r>
            <a:r>
              <a:rPr lang="en-GB" sz="3000" dirty="0"/>
              <a:t/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9441905-0DAB-41D9-867A-0513621A49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α) Ένα αεροπορικό εισιτήριο για Βενετία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β) Μια δωρεάν εφταήμερη κρουαζιέρα για όλη την οικογένεια με στάσεις σε λιμάνια της Μεσογείου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γ) Ένα μέρος από τα λεφτά της τόμπολας</a:t>
            </a:r>
            <a:endParaRPr lang="en-GB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71015A0-107D-487C-9FD8-5E5A5DDF04A6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6"/>
          <a:stretch/>
        </p:blipFill>
        <p:spPr>
          <a:xfrm>
            <a:off x="7003275" y="1825625"/>
            <a:ext cx="3519449" cy="43513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4320" y="2821576"/>
            <a:ext cx="5745480" cy="20508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39F38-A1AC-400E-879F-56860C16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2. Το βιβλίο «Μυστήριο στο Αιγαίο» έχει εικονογραφήσει: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B39EF8-FA3F-42A6-8082-9C4B4890D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Η Αιμιλία </a:t>
            </a:r>
            <a:r>
              <a:rPr lang="el-GR" dirty="0" err="1"/>
              <a:t>Κονταίου</a:t>
            </a:r>
            <a:endParaRPr lang="el-GR" dirty="0"/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Η </a:t>
            </a:r>
            <a:r>
              <a:rPr lang="el-GR" dirty="0" err="1"/>
              <a:t>Σάντρα</a:t>
            </a:r>
            <a:r>
              <a:rPr lang="el-GR" dirty="0"/>
              <a:t> Ελευθερίου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Η Δήμητρα Χαραλάμπους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Η </a:t>
            </a:r>
            <a:r>
              <a:rPr lang="el-GR" dirty="0" err="1"/>
              <a:t>Λέλα</a:t>
            </a:r>
            <a:r>
              <a:rPr lang="el-GR" dirty="0"/>
              <a:t> </a:t>
            </a:r>
            <a:r>
              <a:rPr lang="el-GR" dirty="0" err="1"/>
              <a:t>Στρούτση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378822" y="4702629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1E67F-6948-4EB5-98AA-20DA80CA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3. Το βιβλίο «Μυστήριο στο Αιγαίο έχει εκδοθεί από τον εκδοτικό οίκο: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53570B-4665-4DAB-AD38-5589122D3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Τελεία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Πάργα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Κόκκινη Κλωστή Δεμένη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Κέδρος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82880" y="1690688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9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B312EB-BD13-4604-942F-7D092A96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3436" cy="1325563"/>
          </a:xfrm>
        </p:spPr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4. Ο Γιάννης εκνευριζόταν με τις καλοκαιρινές κρουαζιέρες γιατί: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1A751C-B053-48C2-B74E-AC6C7A8F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Βαριόταν πολύ πάνω στο πλοίο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Τον έπιανε ναυτία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Είχε πάει κρουαζιέρα με την οικογένεια του πολλές φορές και είχε κουραστεί να κάνουν τα ίδια κάθε χρόνο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Όλα τα πιο πάνω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364813" y="5100194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7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5DF67A-E342-4C52-879C-CFB3BB10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5. Ο Γιάννης και η Σοφία θα είχαν για πρώτη φορά δική τους καμπίνα πάνω στο πλοίο: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A7BD07-DF56-4DE1-BBC1-6BE0D7E5B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ΣΩΣΤΟ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ΛΑΘΟΣ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0" y="1690688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1AC5A-50BB-4557-8795-2807A37D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6. Ο σεφ στη φετινή κρουαζιέρα είναι: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D945F-C5EA-4039-BBA5-DC3C1A1A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Άγγλος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Γάλλος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Κύπριος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Αμερικανός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18011" y="2690949"/>
            <a:ext cx="448056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7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2631F-58EB-44F4-A77D-B0BA8997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7. Ο κ. Αποστόλης είναι: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60D16-1511-46CC-B4BC-225A76812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Ψηλός και ξερακιανός, με κάτασπρα μαλλιά και γυρτή πλάτη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Κοντός και ευτραφής,  με ξανθά κοντοκουρεμένα μαλλιά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Μέτριος σε ανάστημα και πολύ νεότερος από την κ. </a:t>
            </a:r>
            <a:r>
              <a:rPr lang="el-GR" dirty="0" err="1"/>
              <a:t>Ζωζώ</a:t>
            </a:r>
            <a:endParaRPr lang="el-GR" dirty="0"/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δ) Στο ίδιο ύψος με την κ. </a:t>
            </a:r>
            <a:r>
              <a:rPr lang="el-GR" dirty="0" err="1"/>
              <a:t>Ζωζώ</a:t>
            </a:r>
            <a:r>
              <a:rPr lang="el-GR" dirty="0"/>
              <a:t> και πολύ μεγαλύτερος σε ηλικία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600890" y="1690688"/>
            <a:ext cx="9940835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7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2D50B9-90A6-4E20-B09E-8D20D1C8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70C0"/>
                </a:solidFill>
              </a:rPr>
              <a:t>8. Ο Γιάννης σημαδεύει τα χαρτονομίσματά του: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178FE4-C86C-4D34-9E43-83191BFC4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α) για να μην τα χάνει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β) για να μην του τα παίρνει η Σοφία</a:t>
            </a:r>
          </a:p>
          <a:p>
            <a:endParaRPr lang="en-GB" dirty="0"/>
          </a:p>
          <a:p>
            <a:pPr marL="0" indent="0">
              <a:buNone/>
            </a:pPr>
            <a:r>
              <a:rPr lang="el-GR" dirty="0"/>
              <a:t>γ) για να τα αποταμιεύει πιο εύκολα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dirty="0"/>
              <a:t>δ) επειδή του τα έκανε δώρο ο συνονόματος παππούς του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627017" y="2638698"/>
            <a:ext cx="5943600" cy="8360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1103</Words>
  <Application>Microsoft Office PowerPoint</Application>
  <PresentationFormat>Widescreen</PresentationFormat>
  <Paragraphs>189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            Ώρα για παιγνίδι…   Βρες τη σωστή απάντηση</vt:lpstr>
      <vt:lpstr>1. Το βιβλίο «Μυστήριο στο Αιγαίο» είναι:</vt:lpstr>
      <vt:lpstr>2. Το βιβλίο «Μυστήριο στο Αιγαίο» έχει εικονογραφήσει:</vt:lpstr>
      <vt:lpstr>3. Το βιβλίο «Μυστήριο στο Αιγαίο έχει εκδοθεί από τον εκδοτικό οίκο:</vt:lpstr>
      <vt:lpstr>4. Ο Γιάννης εκνευριζόταν με τις καλοκαιρινές κρουαζιέρες γιατί:</vt:lpstr>
      <vt:lpstr>5. Ο Γιάννης και η Σοφία θα είχαν για πρώτη φορά δική τους καμπίνα πάνω στο πλοίο:</vt:lpstr>
      <vt:lpstr>6. Ο σεφ στη φετινή κρουαζιέρα είναι: </vt:lpstr>
      <vt:lpstr>7. Ο κ. Αποστόλης είναι: </vt:lpstr>
      <vt:lpstr>8. Ο Γιάννης σημαδεύει τα χαρτονομίσματά του: </vt:lpstr>
      <vt:lpstr>9. Η Μικρή Βενετία βρίσκεται:  </vt:lpstr>
      <vt:lpstr>10. Στην πιο κάτω εικόνα η Σοφία και η μαμά της βρίσκονται: </vt:lpstr>
      <vt:lpstr> 11. Ο κ. Άρης και ο Κώστας που συναντήθηκαν τυχαία στο πλοίο ήταν:  </vt:lpstr>
      <vt:lpstr> 12.  Η τόμπολα που διοργανώθηκε στο πλοίο είχε φιλανθρωπικό χαρακτήρα: </vt:lpstr>
      <vt:lpstr> 13. Ποιο απόσπασμα του βιβλίου ταιριάζει με την πιο κάτω εικόνα; </vt:lpstr>
      <vt:lpstr> 14. Τα πιο κάτω γεγονότα εξελίσσονται στο κεφάλαιο 5. Βάλτε τα στη σωστή σειρά σημειώνοντας τα αντίστοιχα γράμματα στο κουτί που ακολουθεί: </vt:lpstr>
      <vt:lpstr> 15. Η οικογένεια Παπαδιαμαντοπούλου επισκεπτόταν τη Σύμη για πρώτη φορά:</vt:lpstr>
      <vt:lpstr> 16. Στο μαγαζί στη Σύμη ο Γιάννης είδε κάτι τρομερά παράξενο: </vt:lpstr>
      <vt:lpstr>17. Οι πρώτες υποψίες για την κλοπή των χρημάτων της τόμπολας βαραίνουν:</vt:lpstr>
      <vt:lpstr>  18. Το μήνυμα που φαίνεται στην πιο κάτω εικόνα το άφησαν τα παιδιά: </vt:lpstr>
      <vt:lpstr>19. Βάλε στη σωστή σειρά  τις πιο κάτω πληροφορίες που αφορούν το σχέδιο που κατέστρωσε ο Γιάννης για να ξεσκεπάσει τους ενόχους: </vt:lpstr>
      <vt:lpstr>19. Βάλε στη σωστή σειρά  τις πιο κάτω πληροφορίες που αφορούν το σχέδιο που κατέστρωσε ο Γιάννης για να ξεσκεπάσει τους ενόχους: </vt:lpstr>
      <vt:lpstr>20. Στην πιο κάτω εικόνα ο καπετάνιος παραδίδει στον Γιάννη ένα δώρο. Τι είναι;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Marios Shekeris</dc:creator>
  <cp:lastModifiedBy>Marios Shekeris</cp:lastModifiedBy>
  <cp:revision>49</cp:revision>
  <dcterms:created xsi:type="dcterms:W3CDTF">2020-07-29T14:26:57Z</dcterms:created>
  <dcterms:modified xsi:type="dcterms:W3CDTF">2020-09-05T07:03:59Z</dcterms:modified>
</cp:coreProperties>
</file>